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Open Sans Extra Bold" charset="1" panose="020B0906030804020204"/>
      <p:regular r:id="rId32"/>
    </p:embeddedFont>
    <p:embeddedFont>
      <p:font typeface="Times New Roman Bold" charset="1" panose="02030802070405020303"/>
      <p:regular r:id="rId33"/>
    </p:embeddedFont>
    <p:embeddedFont>
      <p:font typeface="Times New Roman" charset="1" panose="02030502070405020303"/>
      <p:regular r:id="rId34"/>
    </p:embeddedFont>
    <p:embeddedFont>
      <p:font typeface="Poppins" charset="1" panose="00000500000000000000"/>
      <p:regular r:id="rId35"/>
    </p:embeddedFont>
    <p:embeddedFont>
      <p:font typeface="Poppins Bold" charset="1" panose="00000800000000000000"/>
      <p:regular r:id="rId36"/>
    </p:embeddedFont>
    <p:embeddedFont>
      <p:font typeface="Arimo" charset="1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nithya21966/" TargetMode="External" Type="http://schemas.openxmlformats.org/officeDocument/2006/relationships/hyperlink"/><Relationship Id="rId2" Target="../media/image73.jpe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https://www.linkedin.com/in/nithya21966/" TargetMode="External" Type="http://schemas.openxmlformats.org/officeDocument/2006/relationships/hyperlink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9860" y="3241240"/>
            <a:ext cx="8734140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Customer Churn Prediction using Machine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7857" y="7080836"/>
            <a:ext cx="7366063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-64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BY: NITHYA SANTHOSHINI K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BATCH: 263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966743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258966" y="395682"/>
            <a:ext cx="7415553" cy="2295245"/>
          </a:xfrm>
          <a:custGeom>
            <a:avLst/>
            <a:gdLst/>
            <a:ahLst/>
            <a:cxnLst/>
            <a:rect r="r" b="b" t="t" l="l"/>
            <a:pathLst>
              <a:path h="2295245" w="7415553">
                <a:moveTo>
                  <a:pt x="0" y="0"/>
                </a:moveTo>
                <a:lnTo>
                  <a:pt x="7415553" y="0"/>
                </a:lnTo>
                <a:lnTo>
                  <a:pt x="7415553" y="2295246"/>
                </a:lnTo>
                <a:lnTo>
                  <a:pt x="0" y="2295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03" t="-15600" r="-31696" b="-167128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76464" y="942975"/>
            <a:ext cx="664417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B</a:t>
            </a: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ivariate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755595"/>
            <a:ext cx="7869849" cy="7886701"/>
          </a:xfrm>
          <a:custGeom>
            <a:avLst/>
            <a:gdLst/>
            <a:ahLst/>
            <a:cxnLst/>
            <a:rect r="r" b="b" t="t" l="l"/>
            <a:pathLst>
              <a:path h="7886701" w="7869849">
                <a:moveTo>
                  <a:pt x="0" y="0"/>
                </a:moveTo>
                <a:lnTo>
                  <a:pt x="7869849" y="0"/>
                </a:lnTo>
                <a:lnTo>
                  <a:pt x="7869849" y="7886701"/>
                </a:lnTo>
                <a:lnTo>
                  <a:pt x="0" y="7886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50039" y="1755595"/>
            <a:ext cx="7809261" cy="7825983"/>
          </a:xfrm>
          <a:custGeom>
            <a:avLst/>
            <a:gdLst/>
            <a:ahLst/>
            <a:cxnLst/>
            <a:rect r="r" b="b" t="t" l="l"/>
            <a:pathLst>
              <a:path h="7825983" w="7809261">
                <a:moveTo>
                  <a:pt x="0" y="0"/>
                </a:moveTo>
                <a:lnTo>
                  <a:pt x="7809261" y="0"/>
                </a:lnTo>
                <a:lnTo>
                  <a:pt x="7809261" y="7825983"/>
                </a:lnTo>
                <a:lnTo>
                  <a:pt x="0" y="782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5647" y="7074186"/>
            <a:ext cx="18943647" cy="3212814"/>
            <a:chOff x="0" y="0"/>
            <a:chExt cx="4989273" cy="846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9273" cy="846173"/>
            </a:xfrm>
            <a:custGeom>
              <a:avLst/>
              <a:gdLst/>
              <a:ahLst/>
              <a:cxnLst/>
              <a:rect r="r" b="b" t="t" l="l"/>
              <a:pathLst>
                <a:path h="846173" w="4989273">
                  <a:moveTo>
                    <a:pt x="0" y="0"/>
                  </a:moveTo>
                  <a:lnTo>
                    <a:pt x="4989273" y="0"/>
                  </a:lnTo>
                  <a:lnTo>
                    <a:pt x="4989273" y="846173"/>
                  </a:lnTo>
                  <a:lnTo>
                    <a:pt x="0" y="84617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9273" cy="884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57633" y="1782102"/>
            <a:ext cx="6127646" cy="3938713"/>
          </a:xfrm>
          <a:custGeom>
            <a:avLst/>
            <a:gdLst/>
            <a:ahLst/>
            <a:cxnLst/>
            <a:rect r="r" b="b" t="t" l="l"/>
            <a:pathLst>
              <a:path h="3938713" w="6127646">
                <a:moveTo>
                  <a:pt x="0" y="0"/>
                </a:moveTo>
                <a:lnTo>
                  <a:pt x="6127646" y="0"/>
                </a:lnTo>
                <a:lnTo>
                  <a:pt x="6127646" y="3938713"/>
                </a:lnTo>
                <a:lnTo>
                  <a:pt x="0" y="393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" r="0" b="-47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21551" y="1555229"/>
            <a:ext cx="6420227" cy="4165586"/>
          </a:xfrm>
          <a:custGeom>
            <a:avLst/>
            <a:gdLst/>
            <a:ahLst/>
            <a:cxnLst/>
            <a:rect r="r" b="b" t="t" l="l"/>
            <a:pathLst>
              <a:path h="4165586" w="6420227">
                <a:moveTo>
                  <a:pt x="0" y="0"/>
                </a:moveTo>
                <a:lnTo>
                  <a:pt x="6420227" y="0"/>
                </a:lnTo>
                <a:lnTo>
                  <a:pt x="6420227" y="4165586"/>
                </a:lnTo>
                <a:lnTo>
                  <a:pt x="0" y="4165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46883" y="5854804"/>
            <a:ext cx="6038397" cy="3917846"/>
          </a:xfrm>
          <a:custGeom>
            <a:avLst/>
            <a:gdLst/>
            <a:ahLst/>
            <a:cxnLst/>
            <a:rect r="r" b="b" t="t" l="l"/>
            <a:pathLst>
              <a:path h="3917846" w="6038397">
                <a:moveTo>
                  <a:pt x="0" y="0"/>
                </a:moveTo>
                <a:lnTo>
                  <a:pt x="6038396" y="0"/>
                </a:lnTo>
                <a:lnTo>
                  <a:pt x="6038396" y="3917846"/>
                </a:lnTo>
                <a:lnTo>
                  <a:pt x="0" y="391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21551" y="5854804"/>
            <a:ext cx="6420227" cy="4165586"/>
          </a:xfrm>
          <a:custGeom>
            <a:avLst/>
            <a:gdLst/>
            <a:ahLst/>
            <a:cxnLst/>
            <a:rect r="r" b="b" t="t" l="l"/>
            <a:pathLst>
              <a:path h="4165586" w="6420227">
                <a:moveTo>
                  <a:pt x="0" y="0"/>
                </a:moveTo>
                <a:lnTo>
                  <a:pt x="6420227" y="0"/>
                </a:lnTo>
                <a:lnTo>
                  <a:pt x="6420227" y="4165586"/>
                </a:lnTo>
                <a:lnTo>
                  <a:pt x="0" y="4165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8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140095" y="600076"/>
            <a:ext cx="1200781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B</a:t>
            </a: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ivariate &amp; Multivariate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385" y="1416263"/>
            <a:ext cx="6636732" cy="4220791"/>
          </a:xfrm>
          <a:custGeom>
            <a:avLst/>
            <a:gdLst/>
            <a:ahLst/>
            <a:cxnLst/>
            <a:rect r="r" b="b" t="t" l="l"/>
            <a:pathLst>
              <a:path h="4220791" w="6636732">
                <a:moveTo>
                  <a:pt x="0" y="0"/>
                </a:moveTo>
                <a:lnTo>
                  <a:pt x="6636732" y="0"/>
                </a:lnTo>
                <a:lnTo>
                  <a:pt x="6636732" y="4220791"/>
                </a:lnTo>
                <a:lnTo>
                  <a:pt x="0" y="422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6023" y="1416263"/>
            <a:ext cx="6636732" cy="4220791"/>
          </a:xfrm>
          <a:custGeom>
            <a:avLst/>
            <a:gdLst/>
            <a:ahLst/>
            <a:cxnLst/>
            <a:rect r="r" b="b" t="t" l="l"/>
            <a:pathLst>
              <a:path h="4220791" w="6636732">
                <a:moveTo>
                  <a:pt x="0" y="0"/>
                </a:moveTo>
                <a:lnTo>
                  <a:pt x="6636732" y="0"/>
                </a:lnTo>
                <a:lnTo>
                  <a:pt x="6636732" y="4220791"/>
                </a:lnTo>
                <a:lnTo>
                  <a:pt x="0" y="4220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72383" y="5846604"/>
            <a:ext cx="6543234" cy="4161329"/>
          </a:xfrm>
          <a:custGeom>
            <a:avLst/>
            <a:gdLst/>
            <a:ahLst/>
            <a:cxnLst/>
            <a:rect r="r" b="b" t="t" l="l"/>
            <a:pathLst>
              <a:path h="4161329" w="6543234">
                <a:moveTo>
                  <a:pt x="0" y="0"/>
                </a:moveTo>
                <a:lnTo>
                  <a:pt x="6543234" y="0"/>
                </a:lnTo>
                <a:lnTo>
                  <a:pt x="6543234" y="4161329"/>
                </a:lnTo>
                <a:lnTo>
                  <a:pt x="0" y="4161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7025" y="326812"/>
            <a:ext cx="8386907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VISUALIZATIONS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99437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Building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21329"/>
            <a:ext cx="5885945" cy="238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230" spc="-44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roduction</a:t>
            </a:r>
          </a:p>
          <a:p>
            <a:pPr algn="l" marL="481587" indent="-240793" lvl="1">
              <a:lnSpc>
                <a:spcPts val="3122"/>
              </a:lnSpc>
              <a:buFont typeface="Arial"/>
              <a:buChar char="•"/>
            </a:pPr>
            <a:r>
              <a:rPr lang="en-US" sz="2230" spc="-44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In this section, we will walk through the process of building and evaluating different models to predict customer churn.</a:t>
            </a:r>
          </a:p>
          <a:p>
            <a:pPr algn="l">
              <a:lnSpc>
                <a:spcPts val="312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070931" y="1508192"/>
            <a:ext cx="7627280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reparation: 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Preparing the dataset by handling missing values, encoding categorical features, and standardizing numerical features.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Ensured all features were appropriately formatted and ready for model input.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697650" y="3599880"/>
            <a:ext cx="7129956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odel Selection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 Evaluating multiple models to identify the best one for predicting churn.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Considered various algorithms including Logistic Regression, Decision Tree, Random Forest, and Support Vector Machine.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697650" y="5373883"/>
            <a:ext cx="7315090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raining and Validation: 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Splitting the dataset into training and testing sets to train the models and validate their performance.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Used cross-validation techniques to ensure robustness and avoid overfitting.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0280481" y="7153242"/>
            <a:ext cx="756060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1782" spc="-35" strike="noStrike" u="non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odel Evaluation: 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Comparing models using key metrics such as Accuracy, Precision, Recall, and F1 Score.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Selected the Random Forest Classifier as the best-performing model based on these metrics.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3127" y="0"/>
            <a:ext cx="5024873" cy="10287000"/>
            <a:chOff x="0" y="0"/>
            <a:chExt cx="132342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42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3423">
                  <a:moveTo>
                    <a:pt x="0" y="0"/>
                  </a:moveTo>
                  <a:lnTo>
                    <a:pt x="1323423" y="0"/>
                  </a:lnTo>
                  <a:lnTo>
                    <a:pt x="13234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342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8604" y="5325017"/>
            <a:ext cx="7590602" cy="3933283"/>
          </a:xfrm>
          <a:custGeom>
            <a:avLst/>
            <a:gdLst/>
            <a:ahLst/>
            <a:cxnLst/>
            <a:rect r="r" b="b" t="t" l="l"/>
            <a:pathLst>
              <a:path h="3933283" w="7590602">
                <a:moveTo>
                  <a:pt x="0" y="0"/>
                </a:moveTo>
                <a:lnTo>
                  <a:pt x="7590602" y="0"/>
                </a:lnTo>
                <a:lnTo>
                  <a:pt x="7590602" y="3933283"/>
                </a:lnTo>
                <a:lnTo>
                  <a:pt x="0" y="393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81" t="0" r="-52569" b="-735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19630" y="1593075"/>
            <a:ext cx="12426489" cy="3550425"/>
          </a:xfrm>
          <a:custGeom>
            <a:avLst/>
            <a:gdLst/>
            <a:ahLst/>
            <a:cxnLst/>
            <a:rect r="r" b="b" t="t" l="l"/>
            <a:pathLst>
              <a:path h="3550425" w="12426489">
                <a:moveTo>
                  <a:pt x="0" y="0"/>
                </a:moveTo>
                <a:lnTo>
                  <a:pt x="12426489" y="0"/>
                </a:lnTo>
                <a:lnTo>
                  <a:pt x="12426489" y="3550425"/>
                </a:lnTo>
                <a:lnTo>
                  <a:pt x="0" y="3550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03820" y="5795782"/>
            <a:ext cx="9318614" cy="2556808"/>
          </a:xfrm>
          <a:custGeom>
            <a:avLst/>
            <a:gdLst/>
            <a:ahLst/>
            <a:cxnLst/>
            <a:rect r="r" b="b" t="t" l="l"/>
            <a:pathLst>
              <a:path h="2556808" w="9318614">
                <a:moveTo>
                  <a:pt x="0" y="0"/>
                </a:moveTo>
                <a:lnTo>
                  <a:pt x="9318614" y="0"/>
                </a:lnTo>
                <a:lnTo>
                  <a:pt x="9318614" y="2556808"/>
                </a:lnTo>
                <a:lnTo>
                  <a:pt x="0" y="255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323445" y="456962"/>
            <a:ext cx="964111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PREPROCESSING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51086" y="0"/>
            <a:ext cx="5936914" cy="10287000"/>
            <a:chOff x="0" y="0"/>
            <a:chExt cx="156363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363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63632">
                  <a:moveTo>
                    <a:pt x="0" y="0"/>
                  </a:moveTo>
                  <a:lnTo>
                    <a:pt x="1563632" y="0"/>
                  </a:lnTo>
                  <a:lnTo>
                    <a:pt x="15636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6363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91850" y="1997766"/>
            <a:ext cx="7667144" cy="5076420"/>
          </a:xfrm>
          <a:custGeom>
            <a:avLst/>
            <a:gdLst/>
            <a:ahLst/>
            <a:cxnLst/>
            <a:rect r="r" b="b" t="t" l="l"/>
            <a:pathLst>
              <a:path h="5076420" w="7667144">
                <a:moveTo>
                  <a:pt x="0" y="0"/>
                </a:moveTo>
                <a:lnTo>
                  <a:pt x="7667144" y="0"/>
                </a:lnTo>
                <a:lnTo>
                  <a:pt x="7667144" y="5076420"/>
                </a:lnTo>
                <a:lnTo>
                  <a:pt x="0" y="507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641655"/>
            <a:ext cx="8115300" cy="3923833"/>
          </a:xfrm>
          <a:custGeom>
            <a:avLst/>
            <a:gdLst/>
            <a:ahLst/>
            <a:cxnLst/>
            <a:rect r="r" b="b" t="t" l="l"/>
            <a:pathLst>
              <a:path h="3923833" w="8115300">
                <a:moveTo>
                  <a:pt x="0" y="0"/>
                </a:moveTo>
                <a:lnTo>
                  <a:pt x="8115300" y="0"/>
                </a:lnTo>
                <a:lnTo>
                  <a:pt x="8115300" y="3923833"/>
                </a:lnTo>
                <a:lnTo>
                  <a:pt x="0" y="392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2180" b="-6094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25422" y="5835544"/>
            <a:ext cx="12233878" cy="3422756"/>
          </a:xfrm>
          <a:custGeom>
            <a:avLst/>
            <a:gdLst/>
            <a:ahLst/>
            <a:cxnLst/>
            <a:rect r="r" b="b" t="t" l="l"/>
            <a:pathLst>
              <a:path h="3422756" w="12233878">
                <a:moveTo>
                  <a:pt x="0" y="0"/>
                </a:moveTo>
                <a:lnTo>
                  <a:pt x="12233878" y="0"/>
                </a:lnTo>
                <a:lnTo>
                  <a:pt x="12233878" y="3422756"/>
                </a:lnTo>
                <a:lnTo>
                  <a:pt x="0" y="3422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1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39577" y="600076"/>
            <a:ext cx="964111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PREPROCESSING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6449" y="6120975"/>
            <a:ext cx="6702449" cy="3400404"/>
          </a:xfrm>
          <a:custGeom>
            <a:avLst/>
            <a:gdLst/>
            <a:ahLst/>
            <a:cxnLst/>
            <a:rect r="r" b="b" t="t" l="l"/>
            <a:pathLst>
              <a:path h="3400404" w="6702449">
                <a:moveTo>
                  <a:pt x="0" y="0"/>
                </a:moveTo>
                <a:lnTo>
                  <a:pt x="6702449" y="0"/>
                </a:lnTo>
                <a:lnTo>
                  <a:pt x="6702449" y="3400403"/>
                </a:lnTo>
                <a:lnTo>
                  <a:pt x="0" y="340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4353" y="1749527"/>
            <a:ext cx="5243077" cy="4170596"/>
          </a:xfrm>
          <a:custGeom>
            <a:avLst/>
            <a:gdLst/>
            <a:ahLst/>
            <a:cxnLst/>
            <a:rect r="r" b="b" t="t" l="l"/>
            <a:pathLst>
              <a:path h="4170596" w="5243077">
                <a:moveTo>
                  <a:pt x="0" y="0"/>
                </a:moveTo>
                <a:lnTo>
                  <a:pt x="5243077" y="0"/>
                </a:lnTo>
                <a:lnTo>
                  <a:pt x="5243077" y="4170595"/>
                </a:lnTo>
                <a:lnTo>
                  <a:pt x="0" y="4170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06" r="0" b="-220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56453" y="6082019"/>
            <a:ext cx="8340977" cy="3478315"/>
          </a:xfrm>
          <a:custGeom>
            <a:avLst/>
            <a:gdLst/>
            <a:ahLst/>
            <a:cxnLst/>
            <a:rect r="r" b="b" t="t" l="l"/>
            <a:pathLst>
              <a:path h="3478315" w="8340977">
                <a:moveTo>
                  <a:pt x="0" y="0"/>
                </a:moveTo>
                <a:lnTo>
                  <a:pt x="8340977" y="0"/>
                </a:lnTo>
                <a:lnTo>
                  <a:pt x="8340977" y="3478315"/>
                </a:lnTo>
                <a:lnTo>
                  <a:pt x="0" y="3478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6449" y="1833977"/>
            <a:ext cx="9426083" cy="4025403"/>
          </a:xfrm>
          <a:custGeom>
            <a:avLst/>
            <a:gdLst/>
            <a:ahLst/>
            <a:cxnLst/>
            <a:rect r="r" b="b" t="t" l="l"/>
            <a:pathLst>
              <a:path h="4025403" w="9426083">
                <a:moveTo>
                  <a:pt x="0" y="0"/>
                </a:moveTo>
                <a:lnTo>
                  <a:pt x="9426083" y="0"/>
                </a:lnTo>
                <a:lnTo>
                  <a:pt x="9426083" y="4025403"/>
                </a:lnTo>
                <a:lnTo>
                  <a:pt x="0" y="40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23" r="0" b="-232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1807" y="698204"/>
            <a:ext cx="971787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 - NEAREST NEIGHBOURS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1042" y="217669"/>
            <a:ext cx="17945915" cy="9851661"/>
            <a:chOff x="0" y="0"/>
            <a:chExt cx="5025255" cy="2758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5255" cy="2758684"/>
            </a:xfrm>
            <a:custGeom>
              <a:avLst/>
              <a:gdLst/>
              <a:ahLst/>
              <a:cxnLst/>
              <a:rect r="r" b="b" t="t" l="l"/>
              <a:pathLst>
                <a:path h="2758684" w="5025255">
                  <a:moveTo>
                    <a:pt x="0" y="0"/>
                  </a:moveTo>
                  <a:lnTo>
                    <a:pt x="5025255" y="0"/>
                  </a:lnTo>
                  <a:lnTo>
                    <a:pt x="5025255" y="2758684"/>
                  </a:lnTo>
                  <a:lnTo>
                    <a:pt x="0" y="2758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25255" cy="2796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40494" y="9083147"/>
            <a:ext cx="876464" cy="8764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3164" y="1816742"/>
            <a:ext cx="8589439" cy="3673686"/>
          </a:xfrm>
          <a:custGeom>
            <a:avLst/>
            <a:gdLst/>
            <a:ahLst/>
            <a:cxnLst/>
            <a:rect r="r" b="b" t="t" l="l"/>
            <a:pathLst>
              <a:path h="3673686" w="8589439">
                <a:moveTo>
                  <a:pt x="0" y="0"/>
                </a:moveTo>
                <a:lnTo>
                  <a:pt x="8589439" y="0"/>
                </a:lnTo>
                <a:lnTo>
                  <a:pt x="8589439" y="3673686"/>
                </a:lnTo>
                <a:lnTo>
                  <a:pt x="0" y="367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29" r="0" b="-25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0495" y="1998373"/>
            <a:ext cx="6411740" cy="3145127"/>
          </a:xfrm>
          <a:custGeom>
            <a:avLst/>
            <a:gdLst/>
            <a:ahLst/>
            <a:cxnLst/>
            <a:rect r="r" b="b" t="t" l="l"/>
            <a:pathLst>
              <a:path h="3145127" w="6411740">
                <a:moveTo>
                  <a:pt x="0" y="0"/>
                </a:moveTo>
                <a:lnTo>
                  <a:pt x="6411740" y="0"/>
                </a:lnTo>
                <a:lnTo>
                  <a:pt x="6411740" y="3145127"/>
                </a:lnTo>
                <a:lnTo>
                  <a:pt x="0" y="314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01976" y="6224348"/>
            <a:ext cx="4450142" cy="3033952"/>
          </a:xfrm>
          <a:custGeom>
            <a:avLst/>
            <a:gdLst/>
            <a:ahLst/>
            <a:cxnLst/>
            <a:rect r="r" b="b" t="t" l="l"/>
            <a:pathLst>
              <a:path h="3033952" w="4450142">
                <a:moveTo>
                  <a:pt x="0" y="0"/>
                </a:moveTo>
                <a:lnTo>
                  <a:pt x="4450143" y="0"/>
                </a:lnTo>
                <a:lnTo>
                  <a:pt x="4450143" y="3033952"/>
                </a:lnTo>
                <a:lnTo>
                  <a:pt x="0" y="3033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30" t="-14898" r="-287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0495" y="5890347"/>
            <a:ext cx="7427868" cy="3367953"/>
          </a:xfrm>
          <a:custGeom>
            <a:avLst/>
            <a:gdLst/>
            <a:ahLst/>
            <a:cxnLst/>
            <a:rect r="r" b="b" t="t" l="l"/>
            <a:pathLst>
              <a:path h="3367953" w="7427868">
                <a:moveTo>
                  <a:pt x="0" y="0"/>
                </a:moveTo>
                <a:lnTo>
                  <a:pt x="7427868" y="0"/>
                </a:lnTo>
                <a:lnTo>
                  <a:pt x="7427868" y="3367953"/>
                </a:lnTo>
                <a:lnTo>
                  <a:pt x="0" y="3367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8" r="-1705" b="-6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3164" y="5805984"/>
            <a:ext cx="4547189" cy="3673940"/>
          </a:xfrm>
          <a:custGeom>
            <a:avLst/>
            <a:gdLst/>
            <a:ahLst/>
            <a:cxnLst/>
            <a:rect r="r" b="b" t="t" l="l"/>
            <a:pathLst>
              <a:path h="3673940" w="4547189">
                <a:moveTo>
                  <a:pt x="0" y="0"/>
                </a:moveTo>
                <a:lnTo>
                  <a:pt x="4547189" y="0"/>
                </a:lnTo>
                <a:lnTo>
                  <a:pt x="4547189" y="3673940"/>
                </a:lnTo>
                <a:lnTo>
                  <a:pt x="0" y="3673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91807" y="707729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LOGISTIC REGRESSION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164294" y="9168242"/>
            <a:ext cx="876464" cy="8764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6449" y="1967219"/>
            <a:ext cx="7824088" cy="3735212"/>
          </a:xfrm>
          <a:custGeom>
            <a:avLst/>
            <a:gdLst/>
            <a:ahLst/>
            <a:cxnLst/>
            <a:rect r="r" b="b" t="t" l="l"/>
            <a:pathLst>
              <a:path h="3735212" w="7824088">
                <a:moveTo>
                  <a:pt x="0" y="0"/>
                </a:moveTo>
                <a:lnTo>
                  <a:pt x="7824088" y="0"/>
                </a:lnTo>
                <a:lnTo>
                  <a:pt x="7824088" y="3735211"/>
                </a:lnTo>
                <a:lnTo>
                  <a:pt x="0" y="3735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2" r="0" b="-15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6449" y="6082019"/>
            <a:ext cx="6606448" cy="3253711"/>
          </a:xfrm>
          <a:custGeom>
            <a:avLst/>
            <a:gdLst/>
            <a:ahLst/>
            <a:cxnLst/>
            <a:rect r="r" b="b" t="t" l="l"/>
            <a:pathLst>
              <a:path h="3253711" w="6606448">
                <a:moveTo>
                  <a:pt x="0" y="0"/>
                </a:moveTo>
                <a:lnTo>
                  <a:pt x="6606449" y="0"/>
                </a:lnTo>
                <a:lnTo>
                  <a:pt x="6606449" y="3253711"/>
                </a:lnTo>
                <a:lnTo>
                  <a:pt x="0" y="3253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01253" y="1707888"/>
            <a:ext cx="5396177" cy="4253873"/>
          </a:xfrm>
          <a:custGeom>
            <a:avLst/>
            <a:gdLst/>
            <a:ahLst/>
            <a:cxnLst/>
            <a:rect r="r" b="b" t="t" l="l"/>
            <a:pathLst>
              <a:path h="4253873" w="5396177">
                <a:moveTo>
                  <a:pt x="0" y="0"/>
                </a:moveTo>
                <a:lnTo>
                  <a:pt x="5396177" y="0"/>
                </a:lnTo>
                <a:lnTo>
                  <a:pt x="5396177" y="4253873"/>
                </a:lnTo>
                <a:lnTo>
                  <a:pt x="0" y="425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94" r="0" b="-189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8017" y="6082019"/>
            <a:ext cx="8119413" cy="3389658"/>
          </a:xfrm>
          <a:custGeom>
            <a:avLst/>
            <a:gdLst/>
            <a:ahLst/>
            <a:cxnLst/>
            <a:rect r="r" b="b" t="t" l="l"/>
            <a:pathLst>
              <a:path h="3389658" w="8119413">
                <a:moveTo>
                  <a:pt x="0" y="0"/>
                </a:moveTo>
                <a:lnTo>
                  <a:pt x="8119413" y="0"/>
                </a:lnTo>
                <a:lnTo>
                  <a:pt x="8119413" y="3389658"/>
                </a:lnTo>
                <a:lnTo>
                  <a:pt x="0" y="3389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91807" y="707729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SUPPORT VECTOR MACHINE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2636" y="171652"/>
            <a:ext cx="17793515" cy="9943696"/>
            <a:chOff x="0" y="0"/>
            <a:chExt cx="4982580" cy="27844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82580" cy="2784456"/>
            </a:xfrm>
            <a:custGeom>
              <a:avLst/>
              <a:gdLst/>
              <a:ahLst/>
              <a:cxnLst/>
              <a:rect r="r" b="b" t="t" l="l"/>
              <a:pathLst>
                <a:path h="2784456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84456"/>
                  </a:lnTo>
                  <a:lnTo>
                    <a:pt x="0" y="2784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982580" cy="2822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043777" y="9238884"/>
            <a:ext cx="876464" cy="8764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1766" y="1783749"/>
            <a:ext cx="7652234" cy="3826117"/>
          </a:xfrm>
          <a:custGeom>
            <a:avLst/>
            <a:gdLst/>
            <a:ahLst/>
            <a:cxnLst/>
            <a:rect r="r" b="b" t="t" l="l"/>
            <a:pathLst>
              <a:path h="3826117" w="7652234">
                <a:moveTo>
                  <a:pt x="0" y="0"/>
                </a:moveTo>
                <a:lnTo>
                  <a:pt x="7652234" y="0"/>
                </a:lnTo>
                <a:lnTo>
                  <a:pt x="7652234" y="3826117"/>
                </a:lnTo>
                <a:lnTo>
                  <a:pt x="0" y="3826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6910" y="1783749"/>
            <a:ext cx="7542390" cy="3771195"/>
          </a:xfrm>
          <a:custGeom>
            <a:avLst/>
            <a:gdLst/>
            <a:ahLst/>
            <a:cxnLst/>
            <a:rect r="r" b="b" t="t" l="l"/>
            <a:pathLst>
              <a:path h="3771195" w="7542390">
                <a:moveTo>
                  <a:pt x="0" y="0"/>
                </a:moveTo>
                <a:lnTo>
                  <a:pt x="7542390" y="0"/>
                </a:lnTo>
                <a:lnTo>
                  <a:pt x="7542390" y="3771195"/>
                </a:lnTo>
                <a:lnTo>
                  <a:pt x="0" y="3771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26010" y="5582405"/>
            <a:ext cx="5061091" cy="4022236"/>
          </a:xfrm>
          <a:custGeom>
            <a:avLst/>
            <a:gdLst/>
            <a:ahLst/>
            <a:cxnLst/>
            <a:rect r="r" b="b" t="t" l="l"/>
            <a:pathLst>
              <a:path h="4022236" w="5061091">
                <a:moveTo>
                  <a:pt x="0" y="0"/>
                </a:moveTo>
                <a:lnTo>
                  <a:pt x="5061091" y="0"/>
                </a:lnTo>
                <a:lnTo>
                  <a:pt x="5061091" y="4022235"/>
                </a:lnTo>
                <a:lnTo>
                  <a:pt x="0" y="402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6477" y="5915716"/>
            <a:ext cx="8191048" cy="3548679"/>
          </a:xfrm>
          <a:custGeom>
            <a:avLst/>
            <a:gdLst/>
            <a:ahLst/>
            <a:cxnLst/>
            <a:rect r="r" b="b" t="t" l="l"/>
            <a:pathLst>
              <a:path h="3548679" w="8191048">
                <a:moveTo>
                  <a:pt x="0" y="0"/>
                </a:moveTo>
                <a:lnTo>
                  <a:pt x="8191048" y="0"/>
                </a:lnTo>
                <a:lnTo>
                  <a:pt x="8191048" y="3548679"/>
                </a:lnTo>
                <a:lnTo>
                  <a:pt x="0" y="3548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91807" y="707729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RANDOM FOREST CLASSIFIER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107525" y="9026163"/>
            <a:ext cx="876464" cy="87646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37389"/>
            <a:ext cx="16230600" cy="4927805"/>
            <a:chOff x="0" y="0"/>
            <a:chExt cx="4274726" cy="12978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297858"/>
            </a:xfrm>
            <a:custGeom>
              <a:avLst/>
              <a:gdLst/>
              <a:ahLst/>
              <a:cxnLst/>
              <a:rect r="r" b="b" t="t" l="l"/>
              <a:pathLst>
                <a:path h="129785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297858"/>
                  </a:lnTo>
                  <a:lnTo>
                    <a:pt x="0" y="1297858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335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31654" y="1695339"/>
            <a:ext cx="742469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ABOUT 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9135" y="3450571"/>
            <a:ext cx="15129731" cy="380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</a:t>
            </a:r>
            <a:r>
              <a:rPr lang="en-US" b="true" sz="2400" spc="-48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OUND: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am a recent </a:t>
            </a:r>
            <a:r>
              <a:rPr lang="en-US" b="true" sz="2400" spc="-48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B.Tech graduate in Computer Science</a:t>
            </a:r>
            <a:r>
              <a:rPr lang="en-US" sz="2400" spc="-48" strike="noStrike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 strong interest in data analytics, software development, and cloud engineering.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EXPERIENCE: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Currently, I am gaining practical exposure at Innomatics Research Labs, where I am working on various data science and Deep Learning projects.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CAREER GOALS: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am eager to further my career in Data Science and make meaningful contributions by leveraging my analytical skills, technical knowledge, and passion for solving complex problems.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449" y="1707888"/>
            <a:ext cx="7136684" cy="3985412"/>
          </a:xfrm>
          <a:custGeom>
            <a:avLst/>
            <a:gdLst/>
            <a:ahLst/>
            <a:cxnLst/>
            <a:rect r="r" b="b" t="t" l="l"/>
            <a:pathLst>
              <a:path h="3985412" w="7136684">
                <a:moveTo>
                  <a:pt x="0" y="0"/>
                </a:moveTo>
                <a:lnTo>
                  <a:pt x="7136685" y="0"/>
                </a:lnTo>
                <a:lnTo>
                  <a:pt x="7136685" y="3985412"/>
                </a:lnTo>
                <a:lnTo>
                  <a:pt x="0" y="398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93" r="0" b="-21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2046" y="1707888"/>
            <a:ext cx="7889820" cy="3985412"/>
          </a:xfrm>
          <a:custGeom>
            <a:avLst/>
            <a:gdLst/>
            <a:ahLst/>
            <a:cxnLst/>
            <a:rect r="r" b="b" t="t" l="l"/>
            <a:pathLst>
              <a:path h="3985412" w="7889820">
                <a:moveTo>
                  <a:pt x="0" y="0"/>
                </a:moveTo>
                <a:lnTo>
                  <a:pt x="7889820" y="0"/>
                </a:lnTo>
                <a:lnTo>
                  <a:pt x="7889820" y="3985412"/>
                </a:lnTo>
                <a:lnTo>
                  <a:pt x="0" y="3985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9697" y="5817125"/>
            <a:ext cx="4850663" cy="3701608"/>
          </a:xfrm>
          <a:custGeom>
            <a:avLst/>
            <a:gdLst/>
            <a:ahLst/>
            <a:cxnLst/>
            <a:rect r="r" b="b" t="t" l="l"/>
            <a:pathLst>
              <a:path h="3701608" w="4850663">
                <a:moveTo>
                  <a:pt x="0" y="0"/>
                </a:moveTo>
                <a:lnTo>
                  <a:pt x="4850663" y="0"/>
                </a:lnTo>
                <a:lnTo>
                  <a:pt x="4850663" y="3701608"/>
                </a:lnTo>
                <a:lnTo>
                  <a:pt x="0" y="370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3527" y="5817125"/>
            <a:ext cx="9038338" cy="3701608"/>
          </a:xfrm>
          <a:custGeom>
            <a:avLst/>
            <a:gdLst/>
            <a:ahLst/>
            <a:cxnLst/>
            <a:rect r="r" b="b" t="t" l="l"/>
            <a:pathLst>
              <a:path h="3701608" w="9038338">
                <a:moveTo>
                  <a:pt x="0" y="0"/>
                </a:moveTo>
                <a:lnTo>
                  <a:pt x="9038339" y="0"/>
                </a:lnTo>
                <a:lnTo>
                  <a:pt x="9038339" y="3701608"/>
                </a:lnTo>
                <a:lnTo>
                  <a:pt x="0" y="3701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2" t="-1253" r="0" b="-125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91807" y="707729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DECISION TREE CLASSIFIER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164294" y="9080501"/>
            <a:ext cx="876464" cy="87646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24067" y="4051018"/>
            <a:ext cx="9074588" cy="5617602"/>
          </a:xfrm>
          <a:custGeom>
            <a:avLst/>
            <a:gdLst/>
            <a:ahLst/>
            <a:cxnLst/>
            <a:rect r="r" b="b" t="t" l="l"/>
            <a:pathLst>
              <a:path h="5617602" w="9074588">
                <a:moveTo>
                  <a:pt x="0" y="0"/>
                </a:moveTo>
                <a:lnTo>
                  <a:pt x="9074588" y="0"/>
                </a:lnTo>
                <a:lnTo>
                  <a:pt x="9074588" y="5617602"/>
                </a:lnTo>
                <a:lnTo>
                  <a:pt x="0" y="561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81176" y="1283153"/>
            <a:ext cx="9486308" cy="2474351"/>
          </a:xfrm>
          <a:custGeom>
            <a:avLst/>
            <a:gdLst/>
            <a:ahLst/>
            <a:cxnLst/>
            <a:rect r="r" b="b" t="t" l="l"/>
            <a:pathLst>
              <a:path h="2474351" w="9486308">
                <a:moveTo>
                  <a:pt x="0" y="0"/>
                </a:moveTo>
                <a:lnTo>
                  <a:pt x="9486307" y="0"/>
                </a:lnTo>
                <a:lnTo>
                  <a:pt x="9486307" y="2474351"/>
                </a:lnTo>
                <a:lnTo>
                  <a:pt x="0" y="2474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78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0828" y="1283153"/>
            <a:ext cx="7204610" cy="7546156"/>
            <a:chOff x="0" y="0"/>
            <a:chExt cx="2017451" cy="2113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451" cy="2113092"/>
            </a:xfrm>
            <a:custGeom>
              <a:avLst/>
              <a:gdLst/>
              <a:ahLst/>
              <a:cxnLst/>
              <a:rect r="r" b="b" t="t" l="l"/>
              <a:pathLst>
                <a:path h="2113092" w="2017451">
                  <a:moveTo>
                    <a:pt x="0" y="0"/>
                  </a:moveTo>
                  <a:lnTo>
                    <a:pt x="2017451" y="0"/>
                  </a:lnTo>
                  <a:lnTo>
                    <a:pt x="2017451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451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0828" y="8829309"/>
            <a:ext cx="7204610" cy="428991"/>
            <a:chOff x="0" y="0"/>
            <a:chExt cx="2017451" cy="1201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7451" cy="120127"/>
            </a:xfrm>
            <a:custGeom>
              <a:avLst/>
              <a:gdLst/>
              <a:ahLst/>
              <a:cxnLst/>
              <a:rect r="r" b="b" t="t" l="l"/>
              <a:pathLst>
                <a:path h="120127" w="2017451">
                  <a:moveTo>
                    <a:pt x="0" y="0"/>
                  </a:moveTo>
                  <a:lnTo>
                    <a:pt x="2017451" y="0"/>
                  </a:lnTo>
                  <a:lnTo>
                    <a:pt x="2017451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17451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33095" y="1783509"/>
            <a:ext cx="4958732" cy="162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FDFDF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WITH ACCURACIES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3864" y="5830678"/>
            <a:ext cx="2393556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SVM &amp; LR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3864" y="4776684"/>
            <a:ext cx="2393556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79</a:t>
            </a: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33095" y="3491024"/>
            <a:ext cx="5011873" cy="106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Support Vector Machine and Logistic Regression are the best models with high accuracies with 79%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5216" y="5830678"/>
            <a:ext cx="2393556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5216" y="4776684"/>
            <a:ext cx="2393556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78</a:t>
            </a: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3864" y="7748439"/>
            <a:ext cx="2393556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KNN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3864" y="6694445"/>
            <a:ext cx="2393556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77</a:t>
            </a: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75216" y="7748439"/>
            <a:ext cx="2393556" cy="35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Decision Tree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75216" y="6694445"/>
            <a:ext cx="2393556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 strike="noStrike" u="none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72%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312" y="-785648"/>
            <a:ext cx="5345688" cy="11072648"/>
            <a:chOff x="0" y="0"/>
            <a:chExt cx="1407918" cy="2916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7918" cy="2916253"/>
            </a:xfrm>
            <a:custGeom>
              <a:avLst/>
              <a:gdLst/>
              <a:ahLst/>
              <a:cxnLst/>
              <a:rect r="r" b="b" t="t" l="l"/>
              <a:pathLst>
                <a:path h="2916253" w="1407918">
                  <a:moveTo>
                    <a:pt x="0" y="0"/>
                  </a:moveTo>
                  <a:lnTo>
                    <a:pt x="1407918" y="0"/>
                  </a:lnTo>
                  <a:lnTo>
                    <a:pt x="1407918" y="2916253"/>
                  </a:lnTo>
                  <a:lnTo>
                    <a:pt x="0" y="291625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7918" cy="295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937510"/>
            <a:ext cx="11011823" cy="632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Hyperparam</a:t>
            </a: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eter Tuning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Description: </a:t>
            </a: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optimizing the parameters of a model to improve its performance.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Techniques Used:</a:t>
            </a: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Grid Search, Random Search.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Outcome</a:t>
            </a: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Identified the best combination of parameters to maximize model accuracy.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K-Fold Validation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Description:</a:t>
            </a: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robust technique to evaluate model performance by dividing the dataset into K subsets.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48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Process: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on K-1 subsets and tested on the remaining subset.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process is repeated K times, with each subset used exactly once as the test set.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Benefits: Ensures every observation in the dataset is used for both training and testing, providing a better estimation of model performance.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08696" y="3370371"/>
            <a:ext cx="6184723" cy="2760609"/>
          </a:xfrm>
          <a:custGeom>
            <a:avLst/>
            <a:gdLst/>
            <a:ahLst/>
            <a:cxnLst/>
            <a:rect r="r" b="b" t="t" l="l"/>
            <a:pathLst>
              <a:path h="2760609" w="6184723">
                <a:moveTo>
                  <a:pt x="0" y="0"/>
                </a:moveTo>
                <a:lnTo>
                  <a:pt x="6184724" y="0"/>
                </a:lnTo>
                <a:lnTo>
                  <a:pt x="6184724" y="2760609"/>
                </a:lnTo>
                <a:lnTo>
                  <a:pt x="0" y="276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610" r="-11500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72415" y="942975"/>
            <a:ext cx="9778790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HYPERPARAMETER TUNING AND K-FOLD VALIDATION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171209"/>
            <a:ext cx="876464" cy="8764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8767" y="2009535"/>
            <a:ext cx="9467646" cy="3613076"/>
          </a:xfrm>
          <a:custGeom>
            <a:avLst/>
            <a:gdLst/>
            <a:ahLst/>
            <a:cxnLst/>
            <a:rect r="r" b="b" t="t" l="l"/>
            <a:pathLst>
              <a:path h="3613076" w="9467646">
                <a:moveTo>
                  <a:pt x="0" y="0"/>
                </a:moveTo>
                <a:lnTo>
                  <a:pt x="9467646" y="0"/>
                </a:lnTo>
                <a:lnTo>
                  <a:pt x="9467646" y="3613076"/>
                </a:lnTo>
                <a:lnTo>
                  <a:pt x="0" y="361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6" r="0" b="-55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8767" y="6041711"/>
            <a:ext cx="7325225" cy="2754527"/>
          </a:xfrm>
          <a:custGeom>
            <a:avLst/>
            <a:gdLst/>
            <a:ahLst/>
            <a:cxnLst/>
            <a:rect r="r" b="b" t="t" l="l"/>
            <a:pathLst>
              <a:path h="2754527" w="7325225">
                <a:moveTo>
                  <a:pt x="0" y="0"/>
                </a:moveTo>
                <a:lnTo>
                  <a:pt x="7325225" y="0"/>
                </a:lnTo>
                <a:lnTo>
                  <a:pt x="7325225" y="2754527"/>
                </a:lnTo>
                <a:lnTo>
                  <a:pt x="0" y="2754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26984" y="2009535"/>
            <a:ext cx="4727049" cy="3575902"/>
          </a:xfrm>
          <a:custGeom>
            <a:avLst/>
            <a:gdLst/>
            <a:ahLst/>
            <a:cxnLst/>
            <a:rect r="r" b="b" t="t" l="l"/>
            <a:pathLst>
              <a:path h="3575902" w="4727049">
                <a:moveTo>
                  <a:pt x="0" y="0"/>
                </a:moveTo>
                <a:lnTo>
                  <a:pt x="4727049" y="0"/>
                </a:lnTo>
                <a:lnTo>
                  <a:pt x="4727049" y="3575902"/>
                </a:lnTo>
                <a:lnTo>
                  <a:pt x="0" y="357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04568" y="5750328"/>
            <a:ext cx="8254732" cy="3507972"/>
          </a:xfrm>
          <a:custGeom>
            <a:avLst/>
            <a:gdLst/>
            <a:ahLst/>
            <a:cxnLst/>
            <a:rect r="r" b="b" t="t" l="l"/>
            <a:pathLst>
              <a:path h="3507972" w="8254732">
                <a:moveTo>
                  <a:pt x="0" y="0"/>
                </a:moveTo>
                <a:lnTo>
                  <a:pt x="8254732" y="0"/>
                </a:lnTo>
                <a:lnTo>
                  <a:pt x="8254732" y="3507972"/>
                </a:lnTo>
                <a:lnTo>
                  <a:pt x="0" y="3507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45632" y="923925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GRID SEARCH CV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043777" y="9168242"/>
            <a:ext cx="876464" cy="87646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5194" y="2346523"/>
            <a:ext cx="9925235" cy="3103872"/>
          </a:xfrm>
          <a:custGeom>
            <a:avLst/>
            <a:gdLst/>
            <a:ahLst/>
            <a:cxnLst/>
            <a:rect r="r" b="b" t="t" l="l"/>
            <a:pathLst>
              <a:path h="3103872" w="9925235">
                <a:moveTo>
                  <a:pt x="0" y="0"/>
                </a:moveTo>
                <a:lnTo>
                  <a:pt x="9925235" y="0"/>
                </a:lnTo>
                <a:lnTo>
                  <a:pt x="9925235" y="3103872"/>
                </a:lnTo>
                <a:lnTo>
                  <a:pt x="0" y="310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92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194" y="6000106"/>
            <a:ext cx="7053227" cy="2792502"/>
          </a:xfrm>
          <a:custGeom>
            <a:avLst/>
            <a:gdLst/>
            <a:ahLst/>
            <a:cxnLst/>
            <a:rect r="r" b="b" t="t" l="l"/>
            <a:pathLst>
              <a:path h="2792502" w="7053227">
                <a:moveTo>
                  <a:pt x="0" y="0"/>
                </a:moveTo>
                <a:lnTo>
                  <a:pt x="7053226" y="0"/>
                </a:lnTo>
                <a:lnTo>
                  <a:pt x="7053226" y="2792502"/>
                </a:lnTo>
                <a:lnTo>
                  <a:pt x="0" y="279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7530" y="2174307"/>
            <a:ext cx="5104418" cy="3448304"/>
          </a:xfrm>
          <a:custGeom>
            <a:avLst/>
            <a:gdLst/>
            <a:ahLst/>
            <a:cxnLst/>
            <a:rect r="r" b="b" t="t" l="l"/>
            <a:pathLst>
              <a:path h="3448304" w="5104418">
                <a:moveTo>
                  <a:pt x="0" y="0"/>
                </a:moveTo>
                <a:lnTo>
                  <a:pt x="5104418" y="0"/>
                </a:lnTo>
                <a:lnTo>
                  <a:pt x="5104418" y="3448304"/>
                </a:lnTo>
                <a:lnTo>
                  <a:pt x="0" y="344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4" t="0" r="-577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3925" y="5837251"/>
            <a:ext cx="8708962" cy="3421049"/>
          </a:xfrm>
          <a:custGeom>
            <a:avLst/>
            <a:gdLst/>
            <a:ahLst/>
            <a:cxnLst/>
            <a:rect r="r" b="b" t="t" l="l"/>
            <a:pathLst>
              <a:path h="3421049" w="8708962">
                <a:moveTo>
                  <a:pt x="0" y="0"/>
                </a:moveTo>
                <a:lnTo>
                  <a:pt x="8708963" y="0"/>
                </a:lnTo>
                <a:lnTo>
                  <a:pt x="8708963" y="3421049"/>
                </a:lnTo>
                <a:lnTo>
                  <a:pt x="0" y="342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88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85064" y="923925"/>
            <a:ext cx="971787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RANDOMIZED SEARCH CV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062888" y="9168242"/>
            <a:ext cx="876464" cy="87646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754134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54134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76726" y="967826"/>
            <a:ext cx="6534547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90388"/>
            <a:ext cx="16230600" cy="614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Effective Models: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Several models performed well in predicting customer churn: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 Classifier: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Cross-Validation Score: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a strong average accuracy of </a:t>
            </a: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80.57%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during K-Fold validation.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Test Set Accuracy: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Demonstrated a reliable accuracy of </a:t>
            </a: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80.14%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test set.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 Vector Machine (SVM) and Logistic Regression (LR):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achieved an accuracy of around </a:t>
            </a: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79% 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test set.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Insights: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Preparation: 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handling of missing values, encoding of categorical variables, and standardization of numerical features were crucial for model performance.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Importance:</a:t>
            </a: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Analyzing feature importance helped in understanding the key factors influencing customer churn.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Evaluation:</a:t>
            </a:r>
            <a:r>
              <a:rPr lang="en-US" sz="2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Cross-validation and hyperparameter tuning ensured the model's robustness and generalizability.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53694" y="3577330"/>
            <a:ext cx="821164" cy="821164"/>
          </a:xfrm>
          <a:custGeom>
            <a:avLst/>
            <a:gdLst/>
            <a:ahLst/>
            <a:cxnLst/>
            <a:rect r="r" b="b" t="t" l="l"/>
            <a:pathLst>
              <a:path h="821164" w="821164">
                <a:moveTo>
                  <a:pt x="0" y="0"/>
                </a:moveTo>
                <a:lnTo>
                  <a:pt x="821164" y="0"/>
                </a:lnTo>
                <a:lnTo>
                  <a:pt x="821164" y="821163"/>
                </a:lnTo>
                <a:lnTo>
                  <a:pt x="0" y="82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7259300" y="9340175"/>
            <a:ext cx="876464" cy="8764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285" y="3221606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7" tooltip="https://www.linkedin.com/in/nithya21966/"/>
          </p:cNvPr>
          <p:cNvSpPr/>
          <p:nvPr/>
        </p:nvSpPr>
        <p:spPr>
          <a:xfrm flipH="false" flipV="false" rot="0">
            <a:off x="3773242" y="5459821"/>
            <a:ext cx="903113" cy="903113"/>
          </a:xfrm>
          <a:custGeom>
            <a:avLst/>
            <a:gdLst/>
            <a:ahLst/>
            <a:cxnLst/>
            <a:rect r="r" b="b" t="t" l="l"/>
            <a:pathLst>
              <a:path h="903113" w="903113">
                <a:moveTo>
                  <a:pt x="0" y="0"/>
                </a:moveTo>
                <a:lnTo>
                  <a:pt x="903113" y="0"/>
                </a:lnTo>
                <a:lnTo>
                  <a:pt x="903113" y="903113"/>
                </a:lnTo>
                <a:lnTo>
                  <a:pt x="0" y="903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73242" y="7089722"/>
            <a:ext cx="903113" cy="903113"/>
          </a:xfrm>
          <a:custGeom>
            <a:avLst/>
            <a:gdLst/>
            <a:ahLst/>
            <a:cxnLst/>
            <a:rect r="r" b="b" t="t" l="l"/>
            <a:pathLst>
              <a:path h="903113" w="903113">
                <a:moveTo>
                  <a:pt x="0" y="0"/>
                </a:moveTo>
                <a:lnTo>
                  <a:pt x="903113" y="0"/>
                </a:lnTo>
                <a:lnTo>
                  <a:pt x="903113" y="903113"/>
                </a:lnTo>
                <a:lnTo>
                  <a:pt x="0" y="90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45957" y="5649123"/>
            <a:ext cx="6207412" cy="4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u="sng">
                <a:solidFill>
                  <a:srgbClr val="145DA0"/>
                </a:solidFill>
                <a:latin typeface="Arimo"/>
                <a:ea typeface="Arimo"/>
                <a:cs typeface="Arimo"/>
                <a:sym typeface="Arimo"/>
                <a:hlinkClick r:id="rId10" tooltip="https://www.linkedin.com/in/nithya21966/"/>
              </a:rPr>
              <a:t>https://www.linkedin.com/in/nithya21966/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436525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6697" y="343652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6697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6697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548084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Exploratory Data Analysis (EDA)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6697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6481060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6697" y="5896319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5896319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Model Building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36697" y="648106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6398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142001"/>
            <a:ext cx="617023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Model Comparison &amp; Selection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36697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810299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63160" y="7774965"/>
            <a:ext cx="4652520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Hyperparameter Tuning &amp; K - Fold Validation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36697" y="798847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25266" y="5434749"/>
            <a:ext cx="95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5400000">
            <a:off x="2912435" y="898540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663160" y="894073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6697" y="894073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4600070"/>
          </a:xfrm>
          <a:custGeom>
            <a:avLst/>
            <a:gdLst/>
            <a:ahLst/>
            <a:cxnLst/>
            <a:rect r="r" b="b" t="t" l="l"/>
            <a:pathLst>
              <a:path h="4600070" w="18288000">
                <a:moveTo>
                  <a:pt x="0" y="0"/>
                </a:moveTo>
                <a:lnTo>
                  <a:pt x="18288000" y="0"/>
                </a:lnTo>
                <a:lnTo>
                  <a:pt x="18288000" y="4600070"/>
                </a:lnTo>
                <a:lnTo>
                  <a:pt x="0" y="4600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960" r="0" b="-839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02646" y="3484004"/>
            <a:ext cx="10494490" cy="397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Predicting Customer Churn: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Churn prediction means detecting which customers are likely to leave a service or to cancel a subscription to a service.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is a critical prediction for many businesses because acquiring new clients often costs more than retaining existing ones.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69838" y="2667502"/>
            <a:ext cx="5748323" cy="90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5"/>
              </a:lnSpc>
              <a:spcBef>
                <a:spcPct val="0"/>
              </a:spcBef>
            </a:pPr>
            <a:r>
              <a:rPr lang="en-US" sz="53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46523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45908" y="1028700"/>
            <a:ext cx="6614620" cy="9947145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90251" y="1370289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56828" y="2351531"/>
            <a:ext cx="10614370" cy="717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b="true" sz="2799" spc="-55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b="true" sz="2799" spc="-55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oal:</a:t>
            </a:r>
            <a:r>
              <a:rPr lang="en-US" sz="2799" spc="-55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The primary goal of this project is to predict customer churn in the telecom industry.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 </a:t>
            </a:r>
            <a:r>
              <a:rPr lang="en-US" sz="2799" spc="-55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 identifying customers who are likely to churn, telecom companies can take proactive measures to retain them and reduce customer attrition.</a:t>
            </a:r>
          </a:p>
          <a:p>
            <a:pPr algn="just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</a:t>
            </a:r>
            <a:r>
              <a:rPr lang="en-US" sz="2799" spc="-55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Understanding the factors that lead to churn allows businesses to implement targeted retention strategies, improve customer satisfaction, and enhance overall profitability.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 spc="-55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 essence, this project aims to leverage data-driven insights to help companies maintain their customer base and minimize the negative impacts associated with high churn rates.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47536" y="914400"/>
            <a:ext cx="415574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9352832"/>
            <a:ext cx="876464" cy="87646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13771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03916" y="600076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DATASET 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8134" y="1286951"/>
            <a:ext cx="5562390" cy="817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2799" spc="-55" b="tru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Source</a:t>
            </a:r>
          </a:p>
          <a:p>
            <a:pPr algn="l" marL="604519" indent="-302260" lvl="1">
              <a:lnSpc>
                <a:spcPts val="4311"/>
              </a:lnSpc>
              <a:buFont typeface="Arial"/>
              <a:buChar char="•"/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Platform:</a:t>
            </a:r>
            <a:r>
              <a:rPr lang="en-US" sz="2799" spc="-55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Kaggle</a:t>
            </a:r>
          </a:p>
          <a:p>
            <a:pPr algn="l" marL="604519" indent="-302260" lvl="1">
              <a:lnSpc>
                <a:spcPts val="4311"/>
              </a:lnSpc>
              <a:buFont typeface="Arial"/>
              <a:buChar char="•"/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Size: </a:t>
            </a:r>
            <a:r>
              <a:rPr lang="en-US" sz="2799" spc="-55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approximately 7,043 rows and 21 columns of churn data.</a:t>
            </a:r>
          </a:p>
          <a:p>
            <a:pPr algn="l">
              <a:lnSpc>
                <a:spcPts val="4311"/>
              </a:lnSpc>
            </a:pPr>
            <a:r>
              <a:rPr lang="en-US" sz="2799" spc="-55" b="tru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</a:p>
          <a:p>
            <a:pPr algn="l" marL="604519" indent="-302260" lvl="1">
              <a:lnSpc>
                <a:spcPts val="4311"/>
              </a:lnSpc>
              <a:buFont typeface="Arial"/>
              <a:buChar char="•"/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Explanatory Variables:</a:t>
            </a:r>
            <a:r>
              <a:rPr lang="en-US" sz="2799" spc="-55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21 variables that describe various aspects of customer behavior and service usage. These include demographic details, service information, and billing details.</a:t>
            </a:r>
          </a:p>
          <a:p>
            <a:pPr algn="l" marL="604519" indent="-302260" lvl="1">
              <a:lnSpc>
                <a:spcPts val="4311"/>
              </a:lnSpc>
              <a:buFont typeface="Arial"/>
              <a:buChar char="•"/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Target Variable:</a:t>
            </a:r>
            <a:r>
              <a:rPr lang="en-US" sz="2799" spc="-55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Churn (Whether the customer has churned, Yes/No)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272001" y="8902621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50460" y="1782102"/>
            <a:ext cx="11551919" cy="7337470"/>
          </a:xfrm>
          <a:custGeom>
            <a:avLst/>
            <a:gdLst/>
            <a:ahLst/>
            <a:cxnLst/>
            <a:rect r="r" b="b" t="t" l="l"/>
            <a:pathLst>
              <a:path h="7337470" w="11551919">
                <a:moveTo>
                  <a:pt x="0" y="0"/>
                </a:moveTo>
                <a:lnTo>
                  <a:pt x="11551919" y="0"/>
                </a:lnTo>
                <a:lnTo>
                  <a:pt x="11551919" y="7337469"/>
                </a:lnTo>
                <a:lnTo>
                  <a:pt x="0" y="7337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6" t="0" r="-12096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259300" y="9258300"/>
            <a:ext cx="876464" cy="8764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3152" y="6801785"/>
            <a:ext cx="18881152" cy="3485215"/>
            <a:chOff x="0" y="0"/>
            <a:chExt cx="4972814" cy="9179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2814" cy="917917"/>
            </a:xfrm>
            <a:custGeom>
              <a:avLst/>
              <a:gdLst/>
              <a:ahLst/>
              <a:cxnLst/>
              <a:rect r="r" b="b" t="t" l="l"/>
              <a:pathLst>
                <a:path h="917917" w="4972814">
                  <a:moveTo>
                    <a:pt x="0" y="0"/>
                  </a:moveTo>
                  <a:lnTo>
                    <a:pt x="4972814" y="0"/>
                  </a:lnTo>
                  <a:lnTo>
                    <a:pt x="4972814" y="917917"/>
                  </a:lnTo>
                  <a:lnTo>
                    <a:pt x="0" y="917917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2814" cy="956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39225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787205" y="765574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21715" y="9258300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2679" y="4587438"/>
            <a:ext cx="11774239" cy="5111938"/>
          </a:xfrm>
          <a:custGeom>
            <a:avLst/>
            <a:gdLst/>
            <a:ahLst/>
            <a:cxnLst/>
            <a:rect r="r" b="b" t="t" l="l"/>
            <a:pathLst>
              <a:path h="5111938" w="11774239">
                <a:moveTo>
                  <a:pt x="0" y="0"/>
                </a:moveTo>
                <a:lnTo>
                  <a:pt x="11774239" y="0"/>
                </a:lnTo>
                <a:lnTo>
                  <a:pt x="11774239" y="5111938"/>
                </a:lnTo>
                <a:lnTo>
                  <a:pt x="0" y="511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03" t="-8096" r="-874" b="-309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05252" y="4149649"/>
            <a:ext cx="4377544" cy="5549728"/>
          </a:xfrm>
          <a:custGeom>
            <a:avLst/>
            <a:gdLst/>
            <a:ahLst/>
            <a:cxnLst/>
            <a:rect r="r" b="b" t="t" l="l"/>
            <a:pathLst>
              <a:path h="5549728" w="4377544">
                <a:moveTo>
                  <a:pt x="0" y="0"/>
                </a:moveTo>
                <a:lnTo>
                  <a:pt x="4377544" y="0"/>
                </a:lnTo>
                <a:lnTo>
                  <a:pt x="4377544" y="5549727"/>
                </a:lnTo>
                <a:lnTo>
                  <a:pt x="0" y="5549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7" t="0" r="-190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82748" y="600076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DATASET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679" y="1257299"/>
            <a:ext cx="16662081" cy="238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</a:t>
            </a: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ective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Prediction Task: </a:t>
            </a: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classification techniques to predict whether a customer will churn.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Purpose:</a:t>
            </a: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apply machine learning algorithms to understand the factors leading to churn and to make accurate predictions for customer retention.</a:t>
            </a:r>
          </a:p>
          <a:p>
            <a:pPr algn="just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2679" y="3293174"/>
            <a:ext cx="16877541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dataset offers a rich set of features for analyzing customer churn, making it suitable for developing and evaluating predictive models.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9334418"/>
            <a:ext cx="876464" cy="8764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5820" y="4700054"/>
            <a:ext cx="19883820" cy="5586946"/>
            <a:chOff x="0" y="0"/>
            <a:chExt cx="5236891" cy="14714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6891" cy="1471459"/>
            </a:xfrm>
            <a:custGeom>
              <a:avLst/>
              <a:gdLst/>
              <a:ahLst/>
              <a:cxnLst/>
              <a:rect r="r" b="b" t="t" l="l"/>
              <a:pathLst>
                <a:path h="1471459" w="5236891">
                  <a:moveTo>
                    <a:pt x="0" y="0"/>
                  </a:moveTo>
                  <a:lnTo>
                    <a:pt x="5236891" y="0"/>
                  </a:lnTo>
                  <a:lnTo>
                    <a:pt x="5236891" y="1471459"/>
                  </a:lnTo>
                  <a:lnTo>
                    <a:pt x="0" y="1471459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6891" cy="1509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6621" y="532551"/>
            <a:ext cx="11315675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EXPLORATORY DATA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12940" y="6362829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17685" y="4770699"/>
            <a:ext cx="5751739" cy="862090"/>
          </a:xfrm>
          <a:custGeom>
            <a:avLst/>
            <a:gdLst/>
            <a:ahLst/>
            <a:cxnLst/>
            <a:rect r="r" b="b" t="t" l="l"/>
            <a:pathLst>
              <a:path h="862090" w="5751739">
                <a:moveTo>
                  <a:pt x="0" y="0"/>
                </a:moveTo>
                <a:lnTo>
                  <a:pt x="5751739" y="0"/>
                </a:lnTo>
                <a:lnTo>
                  <a:pt x="5751739" y="862089"/>
                </a:lnTo>
                <a:lnTo>
                  <a:pt x="0" y="862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8" r="-233587" b="-107265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25259" y="5751058"/>
            <a:ext cx="8844165" cy="1123103"/>
          </a:xfrm>
          <a:custGeom>
            <a:avLst/>
            <a:gdLst/>
            <a:ahLst/>
            <a:cxnLst/>
            <a:rect r="r" b="b" t="t" l="l"/>
            <a:pathLst>
              <a:path h="1123103" w="8844165">
                <a:moveTo>
                  <a:pt x="0" y="0"/>
                </a:moveTo>
                <a:lnTo>
                  <a:pt x="8844165" y="0"/>
                </a:lnTo>
                <a:lnTo>
                  <a:pt x="8844165" y="1123103"/>
                </a:lnTo>
                <a:lnTo>
                  <a:pt x="0" y="1123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564" b="-1560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19558" y="8537328"/>
            <a:ext cx="9249865" cy="1144896"/>
          </a:xfrm>
          <a:custGeom>
            <a:avLst/>
            <a:gdLst/>
            <a:ahLst/>
            <a:cxnLst/>
            <a:rect r="r" b="b" t="t" l="l"/>
            <a:pathLst>
              <a:path h="1144896" w="9249865">
                <a:moveTo>
                  <a:pt x="0" y="0"/>
                </a:moveTo>
                <a:lnTo>
                  <a:pt x="9249866" y="0"/>
                </a:lnTo>
                <a:lnTo>
                  <a:pt x="9249866" y="1144897"/>
                </a:lnTo>
                <a:lnTo>
                  <a:pt x="0" y="1144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4" t="-8996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6282" y="4847842"/>
            <a:ext cx="8392283" cy="4982906"/>
          </a:xfrm>
          <a:custGeom>
            <a:avLst/>
            <a:gdLst/>
            <a:ahLst/>
            <a:cxnLst/>
            <a:rect r="r" b="b" t="t" l="l"/>
            <a:pathLst>
              <a:path h="4982906" w="8392283">
                <a:moveTo>
                  <a:pt x="0" y="0"/>
                </a:moveTo>
                <a:lnTo>
                  <a:pt x="8392283" y="0"/>
                </a:lnTo>
                <a:lnTo>
                  <a:pt x="8392283" y="4982906"/>
                </a:lnTo>
                <a:lnTo>
                  <a:pt x="0" y="498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383" b="-49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9492" y="1437424"/>
            <a:ext cx="17229932" cy="30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Ov</a:t>
            </a: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erview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Initial Inspection</a:t>
            </a: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Load the dataset and display the first few rows to understand its structure.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descriptive statistics to get a sense of the data distribution (mean, median, standard deviation, etc.).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Cleaning: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Handling Missing Values:</a:t>
            </a: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Identified and handled any missing values in the dataset.</a:t>
            </a:r>
          </a:p>
          <a:p>
            <a:pPr algn="just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55" strike="noStrike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Correcting Data Types:</a:t>
            </a:r>
            <a:r>
              <a:rPr lang="en-US" sz="2799" spc="-55" strike="noStrike" u="none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Ensured all columns have appropriate data types.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56201" y="7074186"/>
            <a:ext cx="8313223" cy="1263118"/>
          </a:xfrm>
          <a:custGeom>
            <a:avLst/>
            <a:gdLst/>
            <a:ahLst/>
            <a:cxnLst/>
            <a:rect r="r" b="b" t="t" l="l"/>
            <a:pathLst>
              <a:path h="1263118" w="8313223">
                <a:moveTo>
                  <a:pt x="0" y="0"/>
                </a:moveTo>
                <a:lnTo>
                  <a:pt x="8313223" y="0"/>
                </a:lnTo>
                <a:lnTo>
                  <a:pt x="8313223" y="1263117"/>
                </a:lnTo>
                <a:lnTo>
                  <a:pt x="0" y="126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2990" r="-73908" b="-15669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259300" y="9243993"/>
            <a:ext cx="876464" cy="87646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82102" y="-1782102"/>
            <a:ext cx="3564204" cy="35642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90454" y="2461882"/>
            <a:ext cx="7559941" cy="7062789"/>
          </a:xfrm>
          <a:custGeom>
            <a:avLst/>
            <a:gdLst/>
            <a:ahLst/>
            <a:cxnLst/>
            <a:rect r="r" b="b" t="t" l="l"/>
            <a:pathLst>
              <a:path h="7062789" w="7559941">
                <a:moveTo>
                  <a:pt x="0" y="0"/>
                </a:moveTo>
                <a:lnTo>
                  <a:pt x="7559941" y="0"/>
                </a:lnTo>
                <a:lnTo>
                  <a:pt x="7559941" y="7062789"/>
                </a:lnTo>
                <a:lnTo>
                  <a:pt x="0" y="706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77" t="-29585" r="0" b="-3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32100" y="505133"/>
            <a:ext cx="8262510" cy="4447728"/>
          </a:xfrm>
          <a:custGeom>
            <a:avLst/>
            <a:gdLst/>
            <a:ahLst/>
            <a:cxnLst/>
            <a:rect r="r" b="b" t="t" l="l"/>
            <a:pathLst>
              <a:path h="4447728" w="8262510">
                <a:moveTo>
                  <a:pt x="0" y="0"/>
                </a:moveTo>
                <a:lnTo>
                  <a:pt x="8262510" y="0"/>
                </a:lnTo>
                <a:lnTo>
                  <a:pt x="8262510" y="4447728"/>
                </a:lnTo>
                <a:lnTo>
                  <a:pt x="0" y="4447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11655" y="5143500"/>
            <a:ext cx="8382955" cy="4631269"/>
          </a:xfrm>
          <a:custGeom>
            <a:avLst/>
            <a:gdLst/>
            <a:ahLst/>
            <a:cxnLst/>
            <a:rect r="r" b="b" t="t" l="l"/>
            <a:pathLst>
              <a:path h="4631269" w="8382955">
                <a:moveTo>
                  <a:pt x="0" y="0"/>
                </a:moveTo>
                <a:lnTo>
                  <a:pt x="8382955" y="0"/>
                </a:lnTo>
                <a:lnTo>
                  <a:pt x="8382955" y="4631269"/>
                </a:lnTo>
                <a:lnTo>
                  <a:pt x="0" y="463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1155" y="952500"/>
            <a:ext cx="7192845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VISUALIZATIONS</a:t>
            </a:r>
          </a:p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UNIVARIATE ANALYSIS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9258300"/>
            <a:ext cx="876464" cy="87646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DAGLf-OgWWo</dc:identifier>
  <dcterms:modified xsi:type="dcterms:W3CDTF">2011-08-01T06:04:30Z</dcterms:modified>
  <cp:revision>1</cp:revision>
  <dc:title>Customer Churn Prediction using Machine Learning</dc:title>
</cp:coreProperties>
</file>